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2" r:id="rId4"/>
    <p:sldId id="258" r:id="rId5"/>
    <p:sldId id="257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6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01C75AF-C3BB-40FF-9977-B06CB518210F}" type="datetimeFigureOut">
              <a:rPr lang="ru-RU" smtClean="0"/>
              <a:pPr/>
              <a:t>06.09.2012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931F344-3C90-4D83-B704-E542DF9964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4608512"/>
          </a:xfrm>
        </p:spPr>
        <p:txBody>
          <a:bodyPr>
            <a:noAutofit/>
          </a:bodyPr>
          <a:lstStyle/>
          <a:p>
            <a:pPr algn="ctr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Факультет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педагогіки та психології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ІІ </a:t>
            </a:r>
            <a:r>
              <a:rPr lang="uk-UA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факультетський фестиваль студентського кіно з методики викладання </a:t>
            </a: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математики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2012 </a:t>
            </a: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661248"/>
            <a:ext cx="7776864" cy="792088"/>
          </a:xfrm>
        </p:spPr>
        <p:txBody>
          <a:bodyPr>
            <a:normAutofit/>
          </a:bodyPr>
          <a:lstStyle/>
          <a:p>
            <a:r>
              <a:rPr lang="uk-UA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Організатор – доцент Фадєєва </a:t>
            </a:r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Т.О.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Актуальність проблеми використання навчального кіно у початкових класах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fontScale="70000" lnSpcReduction="20000"/>
          </a:bodyPr>
          <a:lstStyle/>
          <a:p>
            <a:r>
              <a:rPr lang="uk-UA" sz="3400" b="1" i="1" dirty="0" smtClean="0">
                <a:latin typeface="Times New Roman" pitchFamily="18" charset="0"/>
                <a:cs typeface="Times New Roman" pitchFamily="18" charset="0"/>
              </a:rPr>
              <a:t>Підготовка майбутнього вчителя початкових класів за Болонською угодою, передбачає формування у студентів умінь до організації самостійної роботи та самореалізації у творчих видах методичної діяльності. Виконання цього соціального замовлення можливо за умови ознайомлення студентів із новітніми досягненнями психолого-педагогічної науки, дидактики початкової школи з урахуванням актуальної проблематики початкової математичної освіти. Зорієнтованість професійної підготовки майбутнього вчителя на освітню перспективу, </a:t>
            </a:r>
            <a:r>
              <a:rPr lang="uk-UA" sz="3400" b="1" i="1" dirty="0" err="1" smtClean="0">
                <a:latin typeface="Times New Roman" pitchFamily="18" charset="0"/>
                <a:cs typeface="Times New Roman" pitchFamily="18" charset="0"/>
              </a:rPr>
              <a:t>перспективу</a:t>
            </a:r>
            <a:r>
              <a:rPr lang="uk-UA" sz="3400" b="1" i="1" dirty="0" smtClean="0">
                <a:latin typeface="Times New Roman" pitchFamily="18" charset="0"/>
                <a:cs typeface="Times New Roman" pitchFamily="18" charset="0"/>
              </a:rPr>
              <a:t> модернізації початкової ланки освіти передбачає ознайомлення студентів із напрямами розвитку методики викладання математики у початкових класах з використанням інформаційних технологій, адаптованих до викладання математики молодшим школярам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Компетентнісна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підготовка майбутнього вчителя початкових класів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Наскрізною лінією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компетентнісної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методичної підготовки майбутнього вчителя початкових класів виступає взаємозв’язок теоретичних знань з практикою педагогічної діяльності сучасної початкової школи, оволодіння технологіями навчання математики у початкових класах, формування професійних умінь та педагогічної майстерності на матеріалі конкретного навчального предмету – математики. </a:t>
            </a: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Основними завданнями підготовки професійно зрілого вчителя виступають:</a:t>
            </a: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оволодіння новітніми технологіями навчання математики (інформаційними, розвивальними, інтерактивними)дітей різного віку; </a:t>
            </a: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озброєння основами творчого підходу до створення власних проектів, спрямованих на підвищення якості математичної освіти; </a:t>
            </a:r>
          </a:p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усвідомленні сучасних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освітньо-дидактичних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тенденції розвитку початкової математичної освіти на основі Державного стандарту початкової загальної освіти, програм з математики для дітей молодшого шкільного віку.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Програма кінофестивалю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b="1" i="1" dirty="0" smtClean="0">
                <a:solidFill>
                  <a:srgbClr val="C00000"/>
                </a:solidFill>
              </a:rPr>
              <a:t>1. Організаційна частина</a:t>
            </a:r>
          </a:p>
          <a:p>
            <a:r>
              <a:rPr lang="uk-UA" b="1" i="1" dirty="0" smtClean="0">
                <a:solidFill>
                  <a:srgbClr val="C00000"/>
                </a:solidFill>
              </a:rPr>
              <a:t> 2. Перегляд фільмів</a:t>
            </a:r>
          </a:p>
          <a:p>
            <a:r>
              <a:rPr lang="uk-UA" b="1" i="1" dirty="0" smtClean="0">
                <a:solidFill>
                  <a:srgbClr val="C00000"/>
                </a:solidFill>
              </a:rPr>
              <a:t>3. Нагородження учасників кінофестивалю</a:t>
            </a:r>
          </a:p>
          <a:p>
            <a:r>
              <a:rPr lang="uk-UA" b="1" i="1" dirty="0" smtClean="0">
                <a:solidFill>
                  <a:srgbClr val="C00000"/>
                </a:solidFill>
              </a:rPr>
              <a:t>4. Фотографування учасників кінофестивалю</a:t>
            </a:r>
          </a:p>
          <a:p>
            <a:r>
              <a:rPr lang="uk-UA" b="1" i="1" dirty="0" smtClean="0">
                <a:solidFill>
                  <a:srgbClr val="C00000"/>
                </a:solidFill>
              </a:rPr>
              <a:t>5. </a:t>
            </a:r>
            <a:r>
              <a:rPr lang="uk-UA" b="1" i="1" dirty="0" err="1" smtClean="0">
                <a:solidFill>
                  <a:srgbClr val="C00000"/>
                </a:solidFill>
              </a:rPr>
              <a:t>Флеш-моб</a:t>
            </a:r>
            <a:r>
              <a:rPr lang="uk-UA" b="1" i="1" dirty="0" smtClean="0">
                <a:solidFill>
                  <a:srgbClr val="C00000"/>
                </a:solidFill>
              </a:rPr>
              <a:t> з геометричним змістом</a:t>
            </a:r>
          </a:p>
          <a:p>
            <a:r>
              <a:rPr lang="uk-UA" b="1" i="1" dirty="0" smtClean="0">
                <a:solidFill>
                  <a:srgbClr val="C00000"/>
                </a:solidFill>
              </a:rPr>
              <a:t>6. Символічний запуск кульок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Фільми, подані до участі у кінофестивалі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42256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3445164" cy="2583873"/>
          </a:xfrm>
        </p:spPr>
      </p:pic>
      <p:pic>
        <p:nvPicPr>
          <p:cNvPr id="5" name="Рисунок 4" descr="P42256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196752"/>
            <a:ext cx="4427984" cy="3320988"/>
          </a:xfrm>
          <a:prstGeom prst="rect">
            <a:avLst/>
          </a:prstGeom>
        </p:spPr>
      </p:pic>
      <p:pic>
        <p:nvPicPr>
          <p:cNvPr id="6" name="Рисунок 5" descr="P42256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861048"/>
            <a:ext cx="3707904" cy="2780928"/>
          </a:xfrm>
          <a:prstGeom prst="rect">
            <a:avLst/>
          </a:prstGeom>
        </p:spPr>
      </p:pic>
      <p:pic>
        <p:nvPicPr>
          <p:cNvPr id="7" name="Рисунок 6" descr="P422564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4293096"/>
            <a:ext cx="3419872" cy="2564904"/>
          </a:xfrm>
          <a:prstGeom prst="rect">
            <a:avLst/>
          </a:prstGeom>
        </p:spPr>
      </p:pic>
      <p:pic>
        <p:nvPicPr>
          <p:cNvPr id="8" name="Рисунок 7" descr="P422565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3888" y="3140968"/>
            <a:ext cx="2627784" cy="197083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720080"/>
          </a:xfrm>
        </p:spPr>
        <p:txBody>
          <a:bodyPr>
            <a:noAutofit/>
          </a:bodyPr>
          <a:lstStyle/>
          <a:p>
            <a:r>
              <a:rPr lang="uk-UA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Навчальні фільми, подані до участі у кінофестивалі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72608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uk-UA" sz="4200" b="1" i="1" dirty="0" smtClean="0">
                <a:solidFill>
                  <a:srgbClr val="FF0000"/>
                </a:solidFill>
              </a:rPr>
              <a:t>Лісова школа. </a:t>
            </a:r>
            <a:r>
              <a:rPr lang="uk-UA" sz="3400" i="1" dirty="0" smtClean="0"/>
              <a:t>Іванова Інна., </a:t>
            </a:r>
            <a:r>
              <a:rPr lang="uk-UA" sz="3400" i="1" dirty="0" err="1" smtClean="0"/>
              <a:t>Алєйнікова</a:t>
            </a:r>
            <a:r>
              <a:rPr lang="uk-UA" sz="3400" i="1" dirty="0" smtClean="0"/>
              <a:t> Юлія, </a:t>
            </a:r>
            <a:r>
              <a:rPr lang="uk-UA" sz="3400" i="1" dirty="0" err="1" smtClean="0"/>
              <a:t>Лариіонова</a:t>
            </a:r>
            <a:r>
              <a:rPr lang="uk-UA" sz="3400" i="1" dirty="0" smtClean="0"/>
              <a:t> Ірина., </a:t>
            </a:r>
            <a:r>
              <a:rPr lang="uk-UA" sz="3400" i="1" dirty="0" err="1" smtClean="0"/>
              <a:t>Гахова</a:t>
            </a:r>
            <a:r>
              <a:rPr lang="uk-UA" sz="3400" i="1" dirty="0" smtClean="0"/>
              <a:t> Аліна., Романович Олена, </a:t>
            </a:r>
            <a:r>
              <a:rPr lang="uk-UA" sz="3400" b="1" i="1" dirty="0" smtClean="0"/>
              <a:t>гр. 51.</a:t>
            </a:r>
            <a:endParaRPr lang="ru-RU" sz="3400" dirty="0" smtClean="0"/>
          </a:p>
          <a:p>
            <a:pPr lvl="0"/>
            <a:r>
              <a:rPr lang="uk-UA" sz="4200" b="1" i="1" dirty="0" smtClean="0">
                <a:solidFill>
                  <a:srgbClr val="FF0000"/>
                </a:solidFill>
              </a:rPr>
              <a:t>Країна магії. </a:t>
            </a:r>
            <a:r>
              <a:rPr lang="uk-UA" sz="3400" i="1" dirty="0" err="1" smtClean="0"/>
              <a:t>Цапенко</a:t>
            </a:r>
            <a:r>
              <a:rPr lang="uk-UA" sz="3400" i="1" dirty="0" smtClean="0"/>
              <a:t> Ірина, </a:t>
            </a:r>
            <a:r>
              <a:rPr lang="uk-UA" sz="3400" i="1" dirty="0" err="1" smtClean="0"/>
              <a:t>Музичин</a:t>
            </a:r>
            <a:r>
              <a:rPr lang="uk-UA" sz="3400" i="1" dirty="0" smtClean="0"/>
              <a:t> Христина, Коваленко Аня, Павлова Оксана, Царенко Анна,</a:t>
            </a:r>
            <a:r>
              <a:rPr lang="uk-UA" sz="3400" b="1" i="1" dirty="0" smtClean="0"/>
              <a:t> гр. 51.</a:t>
            </a:r>
            <a:endParaRPr lang="ru-RU" sz="3400" dirty="0" smtClean="0"/>
          </a:p>
          <a:p>
            <a:pPr lvl="0"/>
            <a:r>
              <a:rPr lang="uk-UA" sz="4200" b="1" i="1" dirty="0" smtClean="0">
                <a:solidFill>
                  <a:srgbClr val="FF0000"/>
                </a:solidFill>
              </a:rPr>
              <a:t>Математика – цариця наук. </a:t>
            </a:r>
            <a:r>
              <a:rPr lang="uk-UA" sz="3400" i="1" dirty="0" err="1" smtClean="0"/>
              <a:t>Ступнікова</a:t>
            </a:r>
            <a:r>
              <a:rPr lang="uk-UA" sz="3400" i="1" dirty="0" smtClean="0"/>
              <a:t> А.,Титаренко А., Шелест А., Андрієнко О., </a:t>
            </a:r>
            <a:r>
              <a:rPr lang="uk-UA" sz="3400" i="1" dirty="0" err="1" smtClean="0"/>
              <a:t>Рудницька</a:t>
            </a:r>
            <a:r>
              <a:rPr lang="uk-UA" sz="3400" i="1" dirty="0" smtClean="0"/>
              <a:t> О.</a:t>
            </a:r>
            <a:r>
              <a:rPr lang="uk-UA" sz="3400" b="1" i="1" dirty="0" smtClean="0"/>
              <a:t>, гр. 51. </a:t>
            </a:r>
            <a:endParaRPr lang="ru-RU" sz="3400" dirty="0" smtClean="0"/>
          </a:p>
          <a:p>
            <a:pPr lvl="0"/>
            <a:r>
              <a:rPr lang="uk-UA" sz="4200" b="1" i="1" dirty="0" smtClean="0">
                <a:solidFill>
                  <a:srgbClr val="FF0000"/>
                </a:solidFill>
              </a:rPr>
              <a:t>Наша мат</a:t>
            </a:r>
            <a:r>
              <a:rPr lang="ru-RU" sz="4200" b="1" i="1" dirty="0" err="1" smtClean="0">
                <a:solidFill>
                  <a:srgbClr val="FF0000"/>
                </a:solidFill>
              </a:rPr>
              <a:t>эмаша</a:t>
            </a:r>
            <a:r>
              <a:rPr lang="ru-RU" sz="4200" b="1" i="1" dirty="0" smtClean="0">
                <a:solidFill>
                  <a:srgbClr val="FF0000"/>
                </a:solidFill>
              </a:rPr>
              <a:t>. </a:t>
            </a:r>
            <a:r>
              <a:rPr lang="uk-UA" sz="3400" i="1" dirty="0" err="1" smtClean="0"/>
              <a:t>Березенко</a:t>
            </a:r>
            <a:r>
              <a:rPr lang="uk-UA" sz="3400" i="1" dirty="0" smtClean="0"/>
              <a:t> Наталія, </a:t>
            </a:r>
            <a:r>
              <a:rPr lang="uk-UA" sz="3400" i="1" dirty="0" err="1" smtClean="0"/>
              <a:t>Дутка</a:t>
            </a:r>
            <a:r>
              <a:rPr lang="uk-UA" sz="3400" i="1" dirty="0" smtClean="0"/>
              <a:t> Наталія., </a:t>
            </a:r>
            <a:r>
              <a:rPr lang="uk-UA" sz="3400" i="1" dirty="0" err="1" smtClean="0"/>
              <a:t>Копотій</a:t>
            </a:r>
            <a:r>
              <a:rPr lang="uk-UA" sz="3400" i="1" dirty="0" smtClean="0"/>
              <a:t> Уляна, </a:t>
            </a:r>
            <a:r>
              <a:rPr lang="uk-UA" sz="3400" i="1" dirty="0" err="1" smtClean="0"/>
              <a:t>Старовотенко</a:t>
            </a:r>
            <a:r>
              <a:rPr lang="uk-UA" sz="3400" i="1" dirty="0" smtClean="0"/>
              <a:t> О., </a:t>
            </a:r>
            <a:r>
              <a:rPr lang="uk-UA" sz="3400" i="1" dirty="0" err="1" smtClean="0"/>
              <a:t>Бодюл</a:t>
            </a:r>
            <a:r>
              <a:rPr lang="uk-UA" sz="3400" i="1" dirty="0" smtClean="0"/>
              <a:t> Маргарита, </a:t>
            </a:r>
            <a:r>
              <a:rPr lang="uk-UA" sz="3400" i="1" dirty="0" err="1" smtClean="0"/>
              <a:t>Єлдінова</a:t>
            </a:r>
            <a:r>
              <a:rPr lang="uk-UA" sz="3400" i="1" dirty="0" smtClean="0"/>
              <a:t> Наталія, </a:t>
            </a:r>
            <a:r>
              <a:rPr lang="uk-UA" sz="3400" b="1" i="1" dirty="0" smtClean="0"/>
              <a:t>гр. 51.</a:t>
            </a:r>
            <a:endParaRPr lang="ru-RU" sz="3400" dirty="0" smtClean="0"/>
          </a:p>
          <a:p>
            <a:pPr lvl="0"/>
            <a:r>
              <a:rPr lang="uk-UA" sz="4200" b="1" i="1" dirty="0" err="1" smtClean="0">
                <a:solidFill>
                  <a:srgbClr val="FF0000"/>
                </a:solidFill>
              </a:rPr>
              <a:t>Блокбастер</a:t>
            </a:r>
            <a:r>
              <a:rPr lang="uk-UA" sz="4200" b="1" i="1" dirty="0" smtClean="0">
                <a:solidFill>
                  <a:srgbClr val="FF0000"/>
                </a:solidFill>
              </a:rPr>
              <a:t> «Пригоди Червоної Шапочки». </a:t>
            </a:r>
            <a:r>
              <a:rPr lang="uk-UA" sz="3400" i="1" dirty="0" smtClean="0"/>
              <a:t>Пилипенко Катя, Токар Таня, </a:t>
            </a:r>
            <a:r>
              <a:rPr lang="uk-UA" sz="3400" i="1" dirty="0" err="1" smtClean="0"/>
              <a:t>Алексіївець</a:t>
            </a:r>
            <a:r>
              <a:rPr lang="uk-UA" sz="3400" i="1" dirty="0" smtClean="0"/>
              <a:t> Таня, Кожухар А., Коломієць Т., </a:t>
            </a:r>
            <a:r>
              <a:rPr lang="uk-UA" sz="3400" i="1" dirty="0" err="1" smtClean="0"/>
              <a:t>Дугіна</a:t>
            </a:r>
            <a:r>
              <a:rPr lang="uk-UA" sz="3400" i="1" dirty="0" smtClean="0"/>
              <a:t> Таня,</a:t>
            </a:r>
            <a:r>
              <a:rPr lang="uk-UA" sz="3400" b="1" i="1" dirty="0" smtClean="0"/>
              <a:t> гр. 53.</a:t>
            </a:r>
            <a:endParaRPr lang="ru-RU" sz="3400" dirty="0" smtClean="0"/>
          </a:p>
          <a:p>
            <a:pPr lvl="0"/>
            <a:r>
              <a:rPr lang="uk-UA" sz="4200" b="1" i="1" dirty="0" smtClean="0">
                <a:solidFill>
                  <a:srgbClr val="FF0000"/>
                </a:solidFill>
              </a:rPr>
              <a:t>Репортаж. </a:t>
            </a:r>
            <a:r>
              <a:rPr lang="uk-UA" sz="3400" i="1" dirty="0" err="1" smtClean="0"/>
              <a:t>Дорчинець</a:t>
            </a:r>
            <a:r>
              <a:rPr lang="uk-UA" sz="3400" i="1" dirty="0" smtClean="0"/>
              <a:t> Олена, </a:t>
            </a:r>
            <a:r>
              <a:rPr lang="uk-UA" sz="3400" i="1" dirty="0" err="1" smtClean="0"/>
              <a:t>Кобченко</a:t>
            </a:r>
            <a:r>
              <a:rPr lang="uk-UA" sz="3400" i="1" dirty="0" smtClean="0"/>
              <a:t> Людмила, Соболь Наталія, </a:t>
            </a:r>
            <a:r>
              <a:rPr lang="uk-UA" sz="3400" i="1" dirty="0" err="1" smtClean="0"/>
              <a:t>Житнюк</a:t>
            </a:r>
            <a:r>
              <a:rPr lang="uk-UA" sz="3400" i="1" dirty="0" smtClean="0"/>
              <a:t> Марина, </a:t>
            </a:r>
            <a:r>
              <a:rPr lang="uk-UA" sz="3400" i="1" dirty="0" err="1" smtClean="0"/>
              <a:t>Деревянко</a:t>
            </a:r>
            <a:r>
              <a:rPr lang="uk-UA" sz="3400" i="1" dirty="0" smtClean="0"/>
              <a:t> Світлана, </a:t>
            </a:r>
            <a:r>
              <a:rPr lang="uk-UA" sz="3400" b="1" i="1" dirty="0" smtClean="0"/>
              <a:t>гр. 53.</a:t>
            </a:r>
            <a:endParaRPr lang="ru-RU" sz="3400" dirty="0" smtClean="0"/>
          </a:p>
          <a:p>
            <a:pPr lvl="0"/>
            <a:r>
              <a:rPr lang="uk-UA" sz="4200" b="1" i="1" dirty="0" smtClean="0">
                <a:solidFill>
                  <a:srgbClr val="FF0000"/>
                </a:solidFill>
              </a:rPr>
              <a:t>Такого ви ще не бачили. </a:t>
            </a:r>
            <a:r>
              <a:rPr lang="uk-UA" sz="3400" i="1" dirty="0" err="1" smtClean="0"/>
              <a:t>Кочергіна</a:t>
            </a:r>
            <a:r>
              <a:rPr lang="uk-UA" sz="3400" i="1" dirty="0" smtClean="0"/>
              <a:t> О., Підгірна Ю., Бабенко Р., </a:t>
            </a:r>
            <a:r>
              <a:rPr lang="uk-UA" sz="3400" i="1" dirty="0" err="1" smtClean="0"/>
              <a:t>Ліхачова</a:t>
            </a:r>
            <a:r>
              <a:rPr lang="uk-UA" sz="3400" i="1" dirty="0" smtClean="0"/>
              <a:t> В., Дорош К., </a:t>
            </a:r>
            <a:r>
              <a:rPr lang="uk-UA" sz="3400" i="1" dirty="0" err="1" smtClean="0"/>
              <a:t>Цисельська</a:t>
            </a:r>
            <a:r>
              <a:rPr lang="uk-UA" sz="3400" i="1" dirty="0" smtClean="0"/>
              <a:t> І., </a:t>
            </a:r>
            <a:r>
              <a:rPr lang="uk-UA" sz="3400" i="1" dirty="0" err="1" smtClean="0"/>
              <a:t>Артимич</a:t>
            </a:r>
            <a:r>
              <a:rPr lang="uk-UA" sz="3400" i="1" dirty="0" smtClean="0"/>
              <a:t> О.</a:t>
            </a:r>
            <a:r>
              <a:rPr lang="uk-UA" sz="3400" b="1" i="1" dirty="0" smtClean="0"/>
              <a:t>, гр. 55.</a:t>
            </a:r>
            <a:endParaRPr lang="ru-RU" sz="3400" dirty="0" smtClean="0"/>
          </a:p>
          <a:p>
            <a:pPr lvl="0"/>
            <a:r>
              <a:rPr lang="uk-UA" sz="4200" b="1" i="1" dirty="0" smtClean="0">
                <a:solidFill>
                  <a:srgbClr val="FF0000"/>
                </a:solidFill>
              </a:rPr>
              <a:t>Математика з родзинкою. </a:t>
            </a:r>
            <a:r>
              <a:rPr lang="uk-UA" sz="3400" i="1" dirty="0" smtClean="0"/>
              <a:t>Кравченко Анастасія, Ольга Сергіївна, Алла Миколаївна, </a:t>
            </a:r>
            <a:r>
              <a:rPr lang="uk-UA" sz="3400" i="1" dirty="0" err="1" smtClean="0"/>
              <a:t>Коханова</a:t>
            </a:r>
            <a:r>
              <a:rPr lang="uk-UA" sz="3400" i="1" dirty="0" smtClean="0"/>
              <a:t> Ірина, Цибульська Олена,</a:t>
            </a:r>
            <a:r>
              <a:rPr lang="uk-UA" sz="3400" b="1" i="1" dirty="0" smtClean="0"/>
              <a:t> гр. 55.</a:t>
            </a:r>
          </a:p>
          <a:p>
            <a:r>
              <a:rPr lang="uk-UA" sz="4200" b="1" i="1" dirty="0" smtClean="0">
                <a:solidFill>
                  <a:srgbClr val="FF0000"/>
                </a:solidFill>
              </a:rPr>
              <a:t>Моя квітуча Україна. </a:t>
            </a:r>
            <a:r>
              <a:rPr lang="uk-UA" sz="3400" i="1" dirty="0" err="1" smtClean="0"/>
              <a:t>Кавінська</a:t>
            </a:r>
            <a:r>
              <a:rPr lang="uk-UA" sz="3400" i="1" dirty="0" smtClean="0"/>
              <a:t> Вікторія, </a:t>
            </a:r>
            <a:r>
              <a:rPr lang="uk-UA" sz="3400" i="1" dirty="0" err="1" smtClean="0"/>
              <a:t>Охріменко</a:t>
            </a:r>
            <a:r>
              <a:rPr lang="uk-UA" sz="3400" i="1" dirty="0" smtClean="0"/>
              <a:t> Юлія, Сергієнко Юлія</a:t>
            </a:r>
            <a:r>
              <a:rPr lang="uk-UA" sz="3400" b="1" i="1" dirty="0" smtClean="0"/>
              <a:t>, гр. 51.</a:t>
            </a:r>
            <a:endParaRPr lang="ru-RU" sz="3400" dirty="0" smtClean="0"/>
          </a:p>
          <a:p>
            <a:pPr lvl="0"/>
            <a:r>
              <a:rPr lang="uk-UA" sz="4200" b="1" i="1" dirty="0" smtClean="0">
                <a:solidFill>
                  <a:srgbClr val="FF0000"/>
                </a:solidFill>
              </a:rPr>
              <a:t>Студент: яким він має бути? </a:t>
            </a:r>
            <a:r>
              <a:rPr lang="uk-UA" sz="3400" i="1" dirty="0" smtClean="0"/>
              <a:t>Колективна робота </a:t>
            </a:r>
            <a:r>
              <a:rPr lang="uk-UA" sz="3400" b="1" i="1" dirty="0" smtClean="0"/>
              <a:t>гр. 26.</a:t>
            </a:r>
            <a:endParaRPr lang="ru-RU" sz="3400" dirty="0" smtClean="0"/>
          </a:p>
          <a:p>
            <a:pPr lvl="0"/>
            <a:r>
              <a:rPr lang="uk-UA" sz="4200" b="1" i="1" dirty="0" smtClean="0">
                <a:solidFill>
                  <a:srgbClr val="FF0000"/>
                </a:solidFill>
              </a:rPr>
              <a:t>Піша прогулянка</a:t>
            </a:r>
            <a:r>
              <a:rPr lang="uk-UA" sz="4200" i="1" dirty="0" smtClean="0">
                <a:solidFill>
                  <a:srgbClr val="FF0000"/>
                </a:solidFill>
              </a:rPr>
              <a:t>. </a:t>
            </a:r>
            <a:r>
              <a:rPr lang="uk-UA" sz="3400" i="1" dirty="0" smtClean="0"/>
              <a:t>Колективна робота </a:t>
            </a:r>
            <a:r>
              <a:rPr lang="uk-UA" sz="3400" b="1" i="1" dirty="0" smtClean="0"/>
              <a:t>гр. 21.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764704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Номінації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36712"/>
            <a:ext cx="8686800" cy="5760640"/>
          </a:xfrm>
        </p:spPr>
        <p:txBody>
          <a:bodyPr>
            <a:noAutofit/>
          </a:bodyPr>
          <a:lstStyle/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реалізацію математичного підходу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оригінальність задума 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За розкриття значущості математики як навчального предмета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Краща акторська гра.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участь у кінофестивалі 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Краща драматизація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кращу режисерську роботу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кращий фільм соціальної тематики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кращу групову роботу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формування національних почуттів</a:t>
            </a:r>
          </a:p>
          <a:p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Математична калоша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Тупий кут 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551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Факультет педагогіки та психології  ІІ факультетський фестиваль студентського кіно з методики викладання математики 2012 рік</vt:lpstr>
      <vt:lpstr>Актуальність проблеми використання навчального кіно у початкових класах</vt:lpstr>
      <vt:lpstr>Компетентнісна підготовка майбутнього вчителя початкових класів</vt:lpstr>
      <vt:lpstr>Програма кінофестивалю</vt:lpstr>
      <vt:lpstr>Фільми, подані до участі у кінофестивалі</vt:lpstr>
      <vt:lpstr>Навчальні фільми, подані до участі у кінофестивалі</vt:lpstr>
      <vt:lpstr>Номінації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Психолого-педагогічний факультет  ІІ факультетський фестиваль студентського кіно з методики викладання математики</dc:title>
  <dc:creator>Home</dc:creator>
  <cp:lastModifiedBy>Home</cp:lastModifiedBy>
  <cp:revision>5</cp:revision>
  <dcterms:created xsi:type="dcterms:W3CDTF">2012-04-28T16:17:11Z</dcterms:created>
  <dcterms:modified xsi:type="dcterms:W3CDTF">2012-09-06T03:39:26Z</dcterms:modified>
</cp:coreProperties>
</file>